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94" r:id="rId5"/>
    <p:sldId id="260" r:id="rId6"/>
    <p:sldId id="261" r:id="rId7"/>
    <p:sldId id="284" r:id="rId8"/>
    <p:sldId id="288" r:id="rId9"/>
    <p:sldId id="262" r:id="rId10"/>
    <p:sldId id="287" r:id="rId11"/>
    <p:sldId id="289" r:id="rId12"/>
    <p:sldId id="286" r:id="rId13"/>
    <p:sldId id="276" r:id="rId14"/>
    <p:sldId id="297" r:id="rId15"/>
    <p:sldId id="293" r:id="rId16"/>
    <p:sldId id="295" r:id="rId17"/>
    <p:sldId id="29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16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14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Marian Murphy" initials="MM" lastIdx="1" clrIdx="2">
    <p:extLst>
      <p:ext uri="{19B8F6BF-5375-455C-9EA6-DF929625EA0E}">
        <p15:presenceInfo xmlns:p15="http://schemas.microsoft.com/office/powerpoint/2012/main" userId="S::mmurphy@firstinspires.org::6ddc4b1b-6521-474c-a22d-2c363c1d36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1"/>
    <a:srgbClr val="4472C4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94B4D-D036-464E-86E5-25CCB56EF21B}" v="7" dt="2021-07-14T23:06:12.414"/>
    <p1510:client id="{EE48672F-D43A-480F-8259-23BE1150429F}" v="2" dt="2021-07-15T11:38:56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885" autoAdjust="0"/>
  </p:normalViewPr>
  <p:slideViewPr>
    <p:cSldViewPr snapToGrid="0">
      <p:cViewPr varScale="1">
        <p:scale>
          <a:sx n="54" d="100"/>
          <a:sy n="54" d="100"/>
        </p:scale>
        <p:origin x="1866" y="78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20894B4D-D036-464E-86E5-25CCB56EF21B}"/>
    <pc:docChg chg="custSel addSld delSld modSld">
      <pc:chgData name="Kathy Morgan" userId="19752d8f-270a-426b-91ad-1bf5c79275bc" providerId="ADAL" clId="{20894B4D-D036-464E-86E5-25CCB56EF21B}" dt="2021-07-14T23:06:45.072" v="41" actId="20577"/>
      <pc:docMkLst>
        <pc:docMk/>
      </pc:docMkLst>
      <pc:sldChg chg="del">
        <pc:chgData name="Kathy Morgan" userId="19752d8f-270a-426b-91ad-1bf5c79275bc" providerId="ADAL" clId="{20894B4D-D036-464E-86E5-25CCB56EF21B}" dt="2021-07-14T22:17:43.133" v="13" actId="47"/>
        <pc:sldMkLst>
          <pc:docMk/>
          <pc:sldMk cId="3198983479" sldId="282"/>
        </pc:sldMkLst>
      </pc:sldChg>
      <pc:sldChg chg="addCm">
        <pc:chgData name="Kathy Morgan" userId="19752d8f-270a-426b-91ad-1bf5c79275bc" providerId="ADAL" clId="{20894B4D-D036-464E-86E5-25CCB56EF21B}" dt="2021-07-14T22:16:46.333" v="10" actId="1589"/>
        <pc:sldMkLst>
          <pc:docMk/>
          <pc:sldMk cId="2606530741" sldId="289"/>
        </pc:sldMkLst>
      </pc:sldChg>
      <pc:sldChg chg="addSp delSp modSp mod">
        <pc:chgData name="Kathy Morgan" userId="19752d8f-270a-426b-91ad-1bf5c79275bc" providerId="ADAL" clId="{20894B4D-D036-464E-86E5-25CCB56EF21B}" dt="2021-07-14T22:12:19.831" v="9" actId="11530"/>
        <pc:sldMkLst>
          <pc:docMk/>
          <pc:sldMk cId="2368298040" sldId="294"/>
        </pc:sldMkLst>
        <pc:picChg chg="add mod modCrop">
          <ac:chgData name="Kathy Morgan" userId="19752d8f-270a-426b-91ad-1bf5c79275bc" providerId="ADAL" clId="{20894B4D-D036-464E-86E5-25CCB56EF21B}" dt="2021-07-14T22:12:19.831" v="9" actId="11530"/>
          <ac:picMkLst>
            <pc:docMk/>
            <pc:sldMk cId="2368298040" sldId="294"/>
            <ac:picMk id="4" creationId="{414D0294-20C2-48A9-9DAF-F46AE03DBEC7}"/>
          </ac:picMkLst>
        </pc:picChg>
        <pc:picChg chg="del">
          <ac:chgData name="Kathy Morgan" userId="19752d8f-270a-426b-91ad-1bf5c79275bc" providerId="ADAL" clId="{20894B4D-D036-464E-86E5-25CCB56EF21B}" dt="2021-07-14T22:10:30.975" v="0" actId="478"/>
          <ac:picMkLst>
            <pc:docMk/>
            <pc:sldMk cId="2368298040" sldId="294"/>
            <ac:picMk id="19" creationId="{D9995527-288A-4159-9B62-6E6E8ED7BA49}"/>
          </ac:picMkLst>
        </pc:picChg>
      </pc:sldChg>
      <pc:sldChg chg="add modNotesTx">
        <pc:chgData name="Kathy Morgan" userId="19752d8f-270a-426b-91ad-1bf5c79275bc" providerId="ADAL" clId="{20894B4D-D036-464E-86E5-25CCB56EF21B}" dt="2021-07-14T22:17:24.945" v="12"/>
        <pc:sldMkLst>
          <pc:docMk/>
          <pc:sldMk cId="59504341" sldId="295"/>
        </pc:sldMkLst>
      </pc:sldChg>
      <pc:sldChg chg="add">
        <pc:chgData name="Kathy Morgan" userId="19752d8f-270a-426b-91ad-1bf5c79275bc" providerId="ADAL" clId="{20894B4D-D036-464E-86E5-25CCB56EF21B}" dt="2021-07-14T22:17:14.249" v="11"/>
        <pc:sldMkLst>
          <pc:docMk/>
          <pc:sldMk cId="1315754796" sldId="296"/>
        </pc:sldMkLst>
      </pc:sldChg>
      <pc:sldChg chg="addSp delSp modSp new mod modNotesTx">
        <pc:chgData name="Kathy Morgan" userId="19752d8f-270a-426b-91ad-1bf5c79275bc" providerId="ADAL" clId="{20894B4D-D036-464E-86E5-25CCB56EF21B}" dt="2021-07-14T23:06:45.072" v="41" actId="20577"/>
        <pc:sldMkLst>
          <pc:docMk/>
          <pc:sldMk cId="1247127318" sldId="297"/>
        </pc:sldMkLst>
        <pc:spChg chg="del">
          <ac:chgData name="Kathy Morgan" userId="19752d8f-270a-426b-91ad-1bf5c79275bc" providerId="ADAL" clId="{20894B4D-D036-464E-86E5-25CCB56EF21B}" dt="2021-07-14T23:06:00.804" v="15" actId="478"/>
          <ac:spMkLst>
            <pc:docMk/>
            <pc:sldMk cId="1247127318" sldId="297"/>
            <ac:spMk id="3" creationId="{9B7551EA-99CA-428F-9B9C-5E4050A230A8}"/>
          </ac:spMkLst>
        </pc:spChg>
        <pc:spChg chg="del">
          <ac:chgData name="Kathy Morgan" userId="19752d8f-270a-426b-91ad-1bf5c79275bc" providerId="ADAL" clId="{20894B4D-D036-464E-86E5-25CCB56EF21B}" dt="2021-07-14T23:06:03.484" v="17" actId="478"/>
          <ac:spMkLst>
            <pc:docMk/>
            <pc:sldMk cId="1247127318" sldId="297"/>
            <ac:spMk id="4" creationId="{5B6187B3-FC68-4297-9685-70805EA444CC}"/>
          </ac:spMkLst>
        </pc:spChg>
        <pc:spChg chg="del">
          <ac:chgData name="Kathy Morgan" userId="19752d8f-270a-426b-91ad-1bf5c79275bc" providerId="ADAL" clId="{20894B4D-D036-464E-86E5-25CCB56EF21B}" dt="2021-07-14T23:06:02.574" v="16" actId="478"/>
          <ac:spMkLst>
            <pc:docMk/>
            <pc:sldMk cId="1247127318" sldId="297"/>
            <ac:spMk id="5" creationId="{581D1D6C-4F3C-456E-BB77-B21C732C62E5}"/>
          </ac:spMkLst>
        </pc:spChg>
        <pc:spChg chg="add mod">
          <ac:chgData name="Kathy Morgan" userId="19752d8f-270a-426b-91ad-1bf5c79275bc" providerId="ADAL" clId="{20894B4D-D036-464E-86E5-25CCB56EF21B}" dt="2021-07-14T23:06:04.799" v="18"/>
          <ac:spMkLst>
            <pc:docMk/>
            <pc:sldMk cId="1247127318" sldId="297"/>
            <ac:spMk id="6" creationId="{6F3D4E1C-EE49-4815-BFD0-AD7C482530E1}"/>
          </ac:spMkLst>
        </pc:spChg>
        <pc:spChg chg="add mod">
          <ac:chgData name="Kathy Morgan" userId="19752d8f-270a-426b-91ad-1bf5c79275bc" providerId="ADAL" clId="{20894B4D-D036-464E-86E5-25CCB56EF21B}" dt="2021-07-14T23:06:27.337" v="39" actId="208"/>
          <ac:spMkLst>
            <pc:docMk/>
            <pc:sldMk cId="1247127318" sldId="297"/>
            <ac:spMk id="7" creationId="{861CE579-F4A0-4BB2-9A37-8424F8E27A3E}"/>
          </ac:spMkLst>
        </pc:spChg>
        <pc:spChg chg="add mod">
          <ac:chgData name="Kathy Morgan" userId="19752d8f-270a-426b-91ad-1bf5c79275bc" providerId="ADAL" clId="{20894B4D-D036-464E-86E5-25CCB56EF21B}" dt="2021-07-14T23:06:04.799" v="18"/>
          <ac:spMkLst>
            <pc:docMk/>
            <pc:sldMk cId="1247127318" sldId="297"/>
            <ac:spMk id="8" creationId="{4A82C3EA-E575-46D8-B974-7D3FBB184DA3}"/>
          </ac:spMkLst>
        </pc:spChg>
        <pc:spChg chg="add mod">
          <ac:chgData name="Kathy Morgan" userId="19752d8f-270a-426b-91ad-1bf5c79275bc" providerId="ADAL" clId="{20894B4D-D036-464E-86E5-25CCB56EF21B}" dt="2021-07-14T23:06:18.535" v="37" actId="20577"/>
          <ac:spMkLst>
            <pc:docMk/>
            <pc:sldMk cId="1247127318" sldId="297"/>
            <ac:spMk id="10" creationId="{5D16FDEC-1680-4D29-8F6F-56ABBDB3E2D9}"/>
          </ac:spMkLst>
        </pc:spChg>
        <pc:picChg chg="add mod">
          <ac:chgData name="Kathy Morgan" userId="19752d8f-270a-426b-91ad-1bf5c79275bc" providerId="ADAL" clId="{20894B4D-D036-464E-86E5-25CCB56EF21B}" dt="2021-07-14T23:06:04.799" v="18"/>
          <ac:picMkLst>
            <pc:docMk/>
            <pc:sldMk cId="1247127318" sldId="297"/>
            <ac:picMk id="9" creationId="{E5A2D8D2-E902-4A2B-87EF-1C6D09AA3081}"/>
          </ac:picMkLst>
        </pc:picChg>
      </pc:sldChg>
    </pc:docChg>
  </pc:docChgLst>
  <pc:docChgLst>
    <pc:chgData name="Tammy Pankey" userId="89b84b47-0384-4d66-b56e-dc00ebdb68cf" providerId="ADAL" clId="{EE48672F-D43A-480F-8259-23BE1150429F}"/>
    <pc:docChg chg="custSel modSld">
      <pc:chgData name="Tammy Pankey" userId="89b84b47-0384-4d66-b56e-dc00ebdb68cf" providerId="ADAL" clId="{EE48672F-D43A-480F-8259-23BE1150429F}" dt="2021-07-15T11:39:39.426" v="20" actId="1076"/>
      <pc:docMkLst>
        <pc:docMk/>
      </pc:docMkLst>
      <pc:sldChg chg="addSp delSp modSp mod delCm">
        <pc:chgData name="Tammy Pankey" userId="89b84b47-0384-4d66-b56e-dc00ebdb68cf" providerId="ADAL" clId="{EE48672F-D43A-480F-8259-23BE1150429F}" dt="2021-07-15T11:39:39.426" v="20" actId="1076"/>
        <pc:sldMkLst>
          <pc:docMk/>
          <pc:sldMk cId="2606530741" sldId="289"/>
        </pc:sldMkLst>
        <pc:spChg chg="del">
          <ac:chgData name="Tammy Pankey" userId="89b84b47-0384-4d66-b56e-dc00ebdb68cf" providerId="ADAL" clId="{EE48672F-D43A-480F-8259-23BE1150429F}" dt="2021-07-15T11:38:35.675" v="0" actId="478"/>
          <ac:spMkLst>
            <pc:docMk/>
            <pc:sldMk cId="2606530741" sldId="289"/>
            <ac:spMk id="5" creationId="{DF4328BC-C714-4462-847A-70021C0E1B52}"/>
          </ac:spMkLst>
        </pc:spChg>
        <pc:picChg chg="add mod">
          <ac:chgData name="Tammy Pankey" userId="89b84b47-0384-4d66-b56e-dc00ebdb68cf" providerId="ADAL" clId="{EE48672F-D43A-480F-8259-23BE1150429F}" dt="2021-07-15T11:39:39.426" v="20" actId="1076"/>
          <ac:picMkLst>
            <pc:docMk/>
            <pc:sldMk cId="2606530741" sldId="289"/>
            <ac:picMk id="7" creationId="{7AC26E4F-912F-4214-9247-B96450E1CF20}"/>
          </ac:picMkLst>
        </pc:picChg>
        <pc:picChg chg="add mod modCrop">
          <ac:chgData name="Tammy Pankey" userId="89b84b47-0384-4d66-b56e-dc00ebdb68cf" providerId="ADAL" clId="{EE48672F-D43A-480F-8259-23BE1150429F}" dt="2021-07-15T11:39:37.389" v="19" actId="1076"/>
          <ac:picMkLst>
            <pc:docMk/>
            <pc:sldMk cId="2606530741" sldId="289"/>
            <ac:picMk id="9" creationId="{0C571900-3F06-452C-9AD7-14AEB223FAA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87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the team: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Share what they did in the session.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Explain what products are in the cargo containers.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Show how they motorized the sorting center.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Demonstrate how they changed the code to sort the blue cargo.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8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effectLst/>
                <a:latin typeface="Segoe UI" panose="020B0502040204020203" pitchFamily="34" charset="0"/>
              </a:rPr>
              <a:t>Ask the children to reflect on what products they might like to sort and package as a warehouse worker.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55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r>
              <a:rPr lang="en-US" dirty="0"/>
              <a:t>Here is one example from 7News Australia about Inside Australia Post’s High Tech Parcel Soring Facility:  https://youtu.be/XW_ka8Yu68U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https://family.gonoodle.com/activities/clean-up.  Link on YouTube Kids:  https://www.youtubekids.com/watch?v=ZJFk87ZsHn0 .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https://youtu.be/ZJFk87ZsHn0</a:t>
            </a: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Cleanup Pointers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• The motorized sorting center should stay assembled, but everything else should be taken apart.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• Check that any unused pieces from the LEGO® set are returned to it.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session has Guiding Questions that can be shared to frame the session.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Session Tips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Ask the team what the difference is between products, packages, and cargo. Packages can contain one product (like bananas) or different products. Cargo is made up of many packages.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Have the team research products that are created or transported throughout their community.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The team will need Book 2 and Bag 3 located in the Explore set.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The team will determine how to change motor direction.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It would be beneficial to cover how different motor directions turn the sorting mechanism to the right or left.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Inclusive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Read the definition for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-BoldMT"/>
              </a:rPr>
              <a:t>inclusion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to the team.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-ItalicMT"/>
              </a:rPr>
              <a:t>(see page 5)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Talk about what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-BoldMT"/>
              </a:rPr>
              <a:t>inclusion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is. Have the team provide examples of this Core Value.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Extension: Have everyone draw a picture of an example of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Arial-BoldMT"/>
              </a:rPr>
              <a:t>inclusion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on the Core Values page in their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-ItalicMT"/>
              </a:rPr>
              <a:t>Engineering Notebook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Tasks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 minutes)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Read over Ruby and Jacob’s questions.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Get thinking!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Write down your ideas in the table.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Explore different areas on the mat where cargo packages are transported.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Choose and list the different starting points and destinations in the 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Tasks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 minutes)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Read over Ruby and Jacob’s questions.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Get thinking!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Write down your ideas in the table.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Explore different areas on the mat where cargo packages are transported.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Choose and list the different starting points and destinations in the 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5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Tasks </a:t>
            </a:r>
            <a:r>
              <a:rPr lang="en-US" sz="10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 minutes)</a:t>
            </a:r>
            <a:endParaRPr lang="en-US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Read over Ruby and Jacob’s questions.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Get thinking!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Write down your ideas in the table.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Explore different areas on the mat where cargo packages are transported.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Choose and list the different starting points and destinations in the 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Tasks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Follow the building instructions in Book 2 to make the motor and hub build.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Connect the motor and hub build to the sorting center.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Open the </a:t>
            </a:r>
            <a:r>
              <a:rPr lang="en-US" sz="1800" b="0" i="0" u="none" strike="noStrike" baseline="0" dirty="0" err="1">
                <a:latin typeface="ArialMT"/>
              </a:rPr>
              <a:t>WeDo</a:t>
            </a:r>
            <a:r>
              <a:rPr lang="en-US" sz="1800" b="0" i="0" u="none" strike="noStrike" baseline="0" dirty="0">
                <a:latin typeface="ArialMT"/>
              </a:rPr>
              <a:t> 2.0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Re-create the program provided in Book 2. Try it out!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How is blue cargo sorted into the blue bin on the sorting center? Brainstorm your ideas.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Say what you would change in the program in the space below.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Play your program to sort the blue cargo.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Tasks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Follow the building instructions in Book 2 to make the motor and hub build.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Connect the motor and hub build to the sorting center.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Open the </a:t>
            </a:r>
            <a:r>
              <a:rPr lang="en-US" sz="1800" b="0" i="0" u="none" strike="noStrike" baseline="0" dirty="0" err="1">
                <a:latin typeface="ArialMT"/>
              </a:rPr>
              <a:t>WeDo</a:t>
            </a:r>
            <a:r>
              <a:rPr lang="en-US" sz="1800" b="0" i="0" u="none" strike="noStrike" baseline="0" dirty="0">
                <a:latin typeface="ArialMT"/>
              </a:rPr>
              <a:t> 2.0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Re-create the program provided in Book 2. Try it out!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How is blue cargo sorted into the blue bin on the sorting center? Brainstorm your ideas.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Say what you would change in the program in the space below.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Play your program to sort the blue cargo.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7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Tasks </a:t>
            </a:r>
            <a:r>
              <a:rPr lang="en-US" sz="10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Follow the building instructions in Book 2 to make the motor and hub build.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Connect the motor and hub build to the sorting center.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Open the </a:t>
            </a:r>
            <a:r>
              <a:rPr lang="en-US" sz="1200" b="0" i="0" u="none" strike="noStrike" baseline="0" dirty="0" err="1">
                <a:latin typeface="ArialMT"/>
              </a:rPr>
              <a:t>WeDo</a:t>
            </a:r>
            <a:r>
              <a:rPr lang="en-US" sz="1200" b="0" i="0" u="none" strike="noStrike" baseline="0" dirty="0">
                <a:latin typeface="ArialMT"/>
              </a:rPr>
              <a:t> 2.0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Re-create the program provided in Book 2. Try it out!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How is blue cargo sorted into the blue bin on the sorting center? Brainstorm your ideas.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Say what you would change in the program in the space below.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Play your program to sort the blue cargo.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2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597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  <p:sldLayoutId id="214748369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46.jpeg"/><Relationship Id="rId5" Type="http://schemas.openxmlformats.org/officeDocument/2006/relationships/image" Target="../media/image41.jpeg"/><Relationship Id="rId10" Type="http://schemas.openxmlformats.org/officeDocument/2006/relationships/image" Target="../media/image45.png"/><Relationship Id="rId4" Type="http://schemas.openxmlformats.org/officeDocument/2006/relationships/image" Target="../media/image40.jpe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0" y="-1"/>
            <a:ext cx="9144001" cy="6858001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40" y="863253"/>
            <a:ext cx="3842872" cy="179168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Let’s Motorize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407540" y="401413"/>
            <a:ext cx="2601947" cy="56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SESSION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B2E659-46E5-45F4-B65D-923983F7710E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114C1B-4CF7-4817-84D5-E5FBD229F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683" y="137620"/>
            <a:ext cx="1708714" cy="108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414D0294-20C2-48A9-9DAF-F46AE03DBE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826" r="10893" b="2488"/>
          <a:stretch/>
        </p:blipFill>
        <p:spPr>
          <a:xfrm>
            <a:off x="278192" y="3055769"/>
            <a:ext cx="3734152" cy="331621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9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4D35A-834E-4F7C-BC9B-EE00FA0ED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226855"/>
            <a:ext cx="4255866" cy="470780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Share what you did in the session.</a:t>
            </a:r>
          </a:p>
          <a:p>
            <a:r>
              <a:rPr lang="en-US" sz="2800" dirty="0">
                <a:solidFill>
                  <a:schemeClr val="tx1"/>
                </a:solidFill>
              </a:rPr>
              <a:t>Explain what products are in the cargo containers.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Show how you motorized the sorting center.</a:t>
            </a:r>
          </a:p>
          <a:p>
            <a:r>
              <a:rPr lang="en-US" sz="2800" dirty="0">
                <a:solidFill>
                  <a:schemeClr val="tx1"/>
                </a:solidFill>
              </a:rPr>
              <a:t>Demonstrate how you changed your code to sort the blue cargo.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7CB2DD-0760-43D0-AF2F-F3C446F52A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7628" y="3111873"/>
            <a:ext cx="2797721" cy="2681344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C57C1C5-B6DD-4BFB-831C-A575CB8B1691}"/>
              </a:ext>
            </a:extLst>
          </p:cNvPr>
          <p:cNvSpPr/>
          <p:nvPr/>
        </p:nvSpPr>
        <p:spPr>
          <a:xfrm>
            <a:off x="5138572" y="1127761"/>
            <a:ext cx="2815460" cy="2189368"/>
          </a:xfrm>
          <a:prstGeom prst="wedgeEllipseCallout">
            <a:avLst>
              <a:gd name="adj1" fmla="val 14488"/>
              <a:gd name="adj2" fmla="val 67631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 as a team about how a warehouse worker ensures cargo is sorted correctly.</a:t>
            </a:r>
          </a:p>
        </p:txBody>
      </p:sp>
    </p:spTree>
    <p:extLst>
      <p:ext uri="{BB962C8B-B14F-4D97-AF65-F5344CB8AC3E}">
        <p14:creationId xmlns:p14="http://schemas.microsoft.com/office/powerpoint/2010/main" val="177689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72DB4C-24DD-4AC9-A300-9F51E7BB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F3D4E1C-EE49-4815-BFD0-AD7C482530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2660649"/>
            <a:ext cx="2651760" cy="196676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Role: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ArialMT"/>
              </a:rPr>
              <a:t>Sorts products and places into boxes for shipping.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1CE579-F4A0-4BB2-9A37-8424F8E27A3E}"/>
              </a:ext>
            </a:extLst>
          </p:cNvPr>
          <p:cNvSpPr/>
          <p:nvPr/>
        </p:nvSpPr>
        <p:spPr>
          <a:xfrm>
            <a:off x="628650" y="1493203"/>
            <a:ext cx="2788920" cy="1065845"/>
          </a:xfrm>
          <a:prstGeom prst="roundRect">
            <a:avLst/>
          </a:prstGeom>
          <a:solidFill>
            <a:srgbClr val="00A651"/>
          </a:solidFill>
          <a:ln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A82C3EA-E575-46D8-B974-7D3FBB184DA3}"/>
              </a:ext>
            </a:extLst>
          </p:cNvPr>
          <p:cNvSpPr txBox="1">
            <a:spLocks/>
          </p:cNvSpPr>
          <p:nvPr/>
        </p:nvSpPr>
        <p:spPr>
          <a:xfrm>
            <a:off x="660524" y="1594804"/>
            <a:ext cx="2804142" cy="964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Warehouse Worker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A2D8D2-E902-4A2B-87EF-1C6D09AA3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35507" y="1495424"/>
            <a:ext cx="4954010" cy="429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5D16FDEC-1680-4D29-8F6F-56ABBDB3E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</p:spPr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Career Connections</a:t>
            </a:r>
          </a:p>
        </p:txBody>
      </p:sp>
    </p:spTree>
    <p:extLst>
      <p:ext uri="{BB962C8B-B14F-4D97-AF65-F5344CB8AC3E}">
        <p14:creationId xmlns:p14="http://schemas.microsoft.com/office/powerpoint/2010/main" val="124712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Optional Video: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551"/>
                </a:solidFill>
              </a:rPr>
              <a:t>Clean Up</a:t>
            </a:r>
          </a:p>
        </p:txBody>
      </p:sp>
      <p:pic>
        <p:nvPicPr>
          <p:cNvPr id="7" name="Picture 6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AFD005AA-9D11-40B6-BACB-8D04D40553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428" y="1172626"/>
            <a:ext cx="6739147" cy="45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B3A04-2BF4-4834-A5AC-BF412CEF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0B4F6-AB8D-46B9-924D-60D5BC2D0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259" y="5002306"/>
            <a:ext cx="8501258" cy="10143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is a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registered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trademark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99A4BC1-F5E0-4D25-AF3C-551958EE34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98" y="1619703"/>
            <a:ext cx="360624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9E708-F974-4E03-AA24-84C68C83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265" y="1619703"/>
            <a:ext cx="24565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5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Guiding Questions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AF9C81-E385-4FC9-A39D-DEA705CF563C}"/>
              </a:ext>
            </a:extLst>
          </p:cNvPr>
          <p:cNvSpPr/>
          <p:nvPr/>
        </p:nvSpPr>
        <p:spPr>
          <a:xfrm flipH="1">
            <a:off x="6693337" y="1828800"/>
            <a:ext cx="2286000" cy="3200400"/>
          </a:xfrm>
          <a:prstGeom prst="roundRect">
            <a:avLst/>
          </a:prstGeom>
          <a:solidFill>
            <a:srgbClr val="C9DF89"/>
          </a:solidFill>
          <a:ln w="28575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45720" bIns="91440" rtlCol="0" anchor="t" anchorCtr="0">
            <a:noAutofit/>
          </a:bodyPr>
          <a:lstStyle/>
          <a:p>
            <a:pPr algn="ctr">
              <a:spcAft>
                <a:spcPts val="200"/>
              </a:spcAft>
            </a:pP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algn="ctr">
              <a:spcAft>
                <a:spcPts val="200"/>
              </a:spcAft>
            </a:pPr>
            <a:endParaRPr lang="en-US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u="none" strike="noStrike" baseline="0" dirty="0">
                <a:solidFill>
                  <a:schemeClr val="tx1"/>
                </a:solidFill>
                <a:latin typeface="ArialMT"/>
              </a:rPr>
              <a:t>The team will determine what products are transported in the cargo containers.</a:t>
            </a:r>
          </a:p>
          <a:p>
            <a:pPr algn="l"/>
            <a:endParaRPr lang="en-US" sz="1000" b="0" i="0" u="none" strike="noStrike" baseline="0" dirty="0">
              <a:solidFill>
                <a:schemeClr val="tx1"/>
              </a:solidFill>
              <a:latin typeface="ArialM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000" b="0" i="0" u="none" strike="noStrike" baseline="0" dirty="0">
                <a:solidFill>
                  <a:schemeClr val="tx1"/>
                </a:solidFill>
                <a:latin typeface="ArialMT"/>
              </a:rPr>
              <a:t>The team will build and code the motor and hub build and then change the program to sort blue cargo.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45DFF6-EE04-4A18-8898-D4C1CE4A06C7}"/>
              </a:ext>
            </a:extLst>
          </p:cNvPr>
          <p:cNvSpPr/>
          <p:nvPr/>
        </p:nvSpPr>
        <p:spPr>
          <a:xfrm>
            <a:off x="263047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motorize the sorting center?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5A9C7E-C2D0-4F93-BC6B-DBADE1AF2924}"/>
              </a:ext>
            </a:extLst>
          </p:cNvPr>
          <p:cNvSpPr/>
          <p:nvPr/>
        </p:nvSpPr>
        <p:spPr>
          <a:xfrm>
            <a:off x="263047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products are inside each package?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CFE0DF-BEF3-4914-A598-7A66A74C572C}"/>
              </a:ext>
            </a:extLst>
          </p:cNvPr>
          <p:cNvSpPr/>
          <p:nvPr/>
        </p:nvSpPr>
        <p:spPr>
          <a:xfrm>
            <a:off x="3478192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packages get transported in an out of your community?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16FD3D-F12A-4905-AEFF-ED4FEE822709}"/>
              </a:ext>
            </a:extLst>
          </p:cNvPr>
          <p:cNvSpPr/>
          <p:nvPr/>
        </p:nvSpPr>
        <p:spPr>
          <a:xfrm>
            <a:off x="3478192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change the program so that the blue cargo is sorted?</a:t>
            </a: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Introduction – Be Inclusive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3912243" y="1274276"/>
            <a:ext cx="4965539" cy="459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Examples </a:t>
            </a:r>
            <a:r>
              <a:rPr lang="en-US" b="1"/>
              <a:t>of Inclusion</a:t>
            </a:r>
            <a:endParaRPr lang="en-US" b="1" dirty="0"/>
          </a:p>
          <a:p>
            <a:r>
              <a:rPr lang="en-US" dirty="0">
                <a:highlight>
                  <a:srgbClr val="FFFF00"/>
                </a:highlight>
              </a:rPr>
              <a:t>Ask the students to provide examples of Inclusion and record them here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Inclusion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Inclusion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FA2E4-1D45-4719-8F65-68E9FA4919C1}"/>
              </a:ext>
            </a:extLst>
          </p:cNvPr>
          <p:cNvSpPr txBox="1"/>
          <p:nvPr/>
        </p:nvSpPr>
        <p:spPr>
          <a:xfrm>
            <a:off x="7445526" y="391057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6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</a:p>
        </p:txBody>
      </p:sp>
      <p:pic>
        <p:nvPicPr>
          <p:cNvPr id="20" name="Picture 1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9911C66-6288-4907-A7EA-828AF78300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709" y="4298674"/>
            <a:ext cx="1287349" cy="171620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C417581-88DD-46E8-8DCB-B364F27973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761" y="1188247"/>
            <a:ext cx="2057400" cy="2057400"/>
          </a:xfrm>
          <a:prstGeom prst="rect">
            <a:avLst/>
          </a:prstGeom>
        </p:spPr>
      </p:pic>
      <p:pic>
        <p:nvPicPr>
          <p:cNvPr id="11" name="Picture 10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1DA07114-AE0C-47A3-B0BB-53AAA7791B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74" y="3868391"/>
            <a:ext cx="4191953" cy="227379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1276DA-64A6-464C-8E68-29EC9EE92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688" y="3245647"/>
            <a:ext cx="3121547" cy="21060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respected each other and embraced our differences.</a:t>
            </a:r>
          </a:p>
        </p:txBody>
      </p:sp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5A667D-FB8D-44BF-8A34-2220367AD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787" y="1914456"/>
            <a:ext cx="1748994" cy="39551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51929D-6D64-4BF4-BDB6-F925E402D6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8264" y="2363871"/>
            <a:ext cx="2069784" cy="3550792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BC7CEFA1-DFCB-4263-B110-A9535693307D}"/>
              </a:ext>
            </a:extLst>
          </p:cNvPr>
          <p:cNvSpPr/>
          <p:nvPr/>
        </p:nvSpPr>
        <p:spPr>
          <a:xfrm>
            <a:off x="2023518" y="3585600"/>
            <a:ext cx="2018787" cy="1715605"/>
          </a:xfrm>
          <a:prstGeom prst="wedgeEllipseCallout">
            <a:avLst>
              <a:gd name="adj1" fmla="val 50260"/>
              <a:gd name="adj2" fmla="val -49828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could be inside each cargo package?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BBE7F332-455D-4C39-8705-89300CEBC0B4}"/>
              </a:ext>
            </a:extLst>
          </p:cNvPr>
          <p:cNvSpPr/>
          <p:nvPr/>
        </p:nvSpPr>
        <p:spPr>
          <a:xfrm>
            <a:off x="2539261" y="1127490"/>
            <a:ext cx="2171978" cy="1564591"/>
          </a:xfrm>
          <a:prstGeom prst="wedgeEllipseCallout">
            <a:avLst>
              <a:gd name="adj1" fmla="val -68763"/>
              <a:gd name="adj2" fmla="val 64255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cargo is transported in and out of your community?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787531-63BD-4D6C-9E1D-8B2A9D398BF5}"/>
              </a:ext>
            </a:extLst>
          </p:cNvPr>
          <p:cNvSpPr/>
          <p:nvPr/>
        </p:nvSpPr>
        <p:spPr>
          <a:xfrm>
            <a:off x="6277276" y="988430"/>
            <a:ext cx="2623755" cy="492623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You need…</a:t>
            </a: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E0615D3E-41D2-4129-AF05-E9772CA5BEE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5899" y="2783839"/>
            <a:ext cx="1748994" cy="897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177556-D4DD-4CCA-BC43-2D5C1BD6023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4146" y="3832043"/>
            <a:ext cx="882487" cy="634705"/>
          </a:xfrm>
          <a:prstGeom prst="rect">
            <a:avLst/>
          </a:prstGeom>
        </p:spPr>
      </p:pic>
      <p:pic>
        <p:nvPicPr>
          <p:cNvPr id="17" name="Picture 1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CA74889-79F6-4B14-B1F7-0B706E7DCA5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964" y="1535036"/>
            <a:ext cx="810137" cy="10800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D777B2-1BB0-48D0-A274-7ABBF13804C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3620" y="4149395"/>
            <a:ext cx="1177869" cy="517390"/>
          </a:xfrm>
          <a:prstGeom prst="rect">
            <a:avLst/>
          </a:prstGeom>
        </p:spPr>
      </p:pic>
      <p:pic>
        <p:nvPicPr>
          <p:cNvPr id="26" name="Picture 25" descr="A picture containing box&#10;&#10;Description automatically generated">
            <a:extLst>
              <a:ext uri="{FF2B5EF4-FFF2-40B4-BE49-F238E27FC236}">
                <a16:creationId xmlns:a16="http://schemas.microsoft.com/office/drawing/2014/main" id="{A2DC8776-1553-4242-B976-F231A44BCC7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9150" y="1574631"/>
            <a:ext cx="1378838" cy="11248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DCAD99-7EA1-4FF9-BF00-00AB2AE03E9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8550" y="4620654"/>
            <a:ext cx="791263" cy="7172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9A72D9F2-87F1-4B5F-9CB8-52F6B6D983C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0396" y="4897301"/>
            <a:ext cx="1231492" cy="77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FFB67-0493-4A9B-A698-991E9BB319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281" y="1127761"/>
            <a:ext cx="7265437" cy="494091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7B4022-3EFE-4048-8412-C38395C539E3}"/>
              </a:ext>
            </a:extLst>
          </p:cNvPr>
          <p:cNvSpPr/>
          <p:nvPr/>
        </p:nvSpPr>
        <p:spPr>
          <a:xfrm>
            <a:off x="7002684" y="856527"/>
            <a:ext cx="995422" cy="462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B6D3811-E470-4CEC-8DD9-6FE14FACE4DF}"/>
              </a:ext>
            </a:extLst>
          </p:cNvPr>
          <p:cNvSpPr/>
          <p:nvPr/>
        </p:nvSpPr>
        <p:spPr>
          <a:xfrm>
            <a:off x="4571999" y="876206"/>
            <a:ext cx="995422" cy="4629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1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6409B69A-3A8C-47CF-BCD6-8513370E98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87" y="1875727"/>
            <a:ext cx="8272657" cy="42472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386" y="1050939"/>
            <a:ext cx="8451185" cy="650540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Explore different areas on the mat where cargo packages are transported.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Choose and list the different starting points and destinations in the table.</a:t>
            </a: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9532"/>
            <a:ext cx="7886700" cy="762634"/>
          </a:xfrm>
        </p:spPr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387" y="1127760"/>
            <a:ext cx="7886700" cy="174276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ArialMT"/>
              </a:rPr>
              <a:t>Follow the building instructions in Book 2 to make the motor and hub build.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ArialMT"/>
              </a:rPr>
              <a:t>Connect the motor and hub build to the sorting center.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</a:p>
        </p:txBody>
      </p:sp>
      <p:pic>
        <p:nvPicPr>
          <p:cNvPr id="7" name="Picture 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3A3E5A87-A1C8-4AB2-93FA-74B30B382C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6685" y="2321015"/>
            <a:ext cx="6070629" cy="380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387" y="1127761"/>
            <a:ext cx="7886700" cy="93253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ArialMT"/>
              </a:rPr>
              <a:t>Open the </a:t>
            </a:r>
            <a:r>
              <a:rPr lang="en-US" sz="2400" b="0" i="0" u="none" strike="noStrike" baseline="0" dirty="0" err="1">
                <a:latin typeface="ArialMT"/>
              </a:rPr>
              <a:t>WeDo</a:t>
            </a:r>
            <a:r>
              <a:rPr lang="en-US" sz="2400" b="0" i="0" u="none" strike="noStrike" baseline="0" dirty="0">
                <a:latin typeface="ArialMT"/>
              </a:rPr>
              <a:t> 2.0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ArialMT"/>
              </a:rPr>
              <a:t>Re-create the program provided in Book 2. Try it out!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C26E4F-912F-4214-9247-B96450E1C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03" y="2755640"/>
            <a:ext cx="2186268" cy="2555778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0C571900-3F06-452C-9AD7-14AEB223F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" t="50000" r="-567"/>
          <a:stretch/>
        </p:blipFill>
        <p:spPr>
          <a:xfrm>
            <a:off x="2747771" y="2755640"/>
            <a:ext cx="5940978" cy="255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3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23007" y="590309"/>
            <a:ext cx="2835797" cy="5370653"/>
          </a:xfrm>
        </p:spPr>
        <p:txBody>
          <a:bodyPr>
            <a:noAutofit/>
          </a:bodyPr>
          <a:lstStyle/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MT"/>
              </a:rPr>
              <a:t>How is blue cargo sorted into the blue bin on the sorting center? Brainstorm your ideas.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MT"/>
              </a:rPr>
              <a:t>Say what you would change in the program in the space below.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latin typeface="ArialMT"/>
              </a:rPr>
              <a:t>Play your program to sort the blue cargo.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4A961-C2E1-4913-ADB0-9498C39D34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80" y="1414776"/>
            <a:ext cx="5799527" cy="433381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9B55F0D-AC6C-404D-B415-B0AA8C545229}"/>
              </a:ext>
            </a:extLst>
          </p:cNvPr>
          <p:cNvSpPr/>
          <p:nvPr/>
        </p:nvSpPr>
        <p:spPr>
          <a:xfrm>
            <a:off x="1678329" y="1226916"/>
            <a:ext cx="1516284" cy="38196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23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E981D47E9229C45BD0F6073112327E8" ma:contentTypeVersion="13" ma:contentTypeDescription="Opret et nyt dokument." ma:contentTypeScope="" ma:versionID="202cbbb3118e06ff677e1774f7cd39ed">
  <xsd:schema xmlns:xsd="http://www.w3.org/2001/XMLSchema" xmlns:xs="http://www.w3.org/2001/XMLSchema" xmlns:p="http://schemas.microsoft.com/office/2006/metadata/properties" xmlns:ns2="98a1be8e-ceb0-4d64-90f3-74f22257285b" xmlns:ns3="65f3190a-2497-4c6e-9c08-e63c17ba8fcf" targetNamespace="http://schemas.microsoft.com/office/2006/metadata/properties" ma:root="true" ma:fieldsID="edebf52742f5ff3dbd1aac38530fcad2" ns2:_="" ns3:_="">
    <xsd:import namespace="98a1be8e-ceb0-4d64-90f3-74f22257285b"/>
    <xsd:import namespace="65f3190a-2497-4c6e-9c08-e63c17ba8f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1be8e-ceb0-4d64-90f3-74f222572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f3190a-2497-4c6e-9c08-e63c17ba8f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C3B65E-86F5-4F12-882B-E72674BBA31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ef8d247-b517-4b03-8403-4e70816b143f"/>
    <ds:schemaRef ds:uri="f0e45243-17b0-4cce-9b2d-f191534f8a0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A2D95-94CD-48EA-AB32-69C093615B05}"/>
</file>

<file path=customXml/itemProps3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6551</TotalTime>
  <Words>1233</Words>
  <Application>Microsoft Office PowerPoint</Application>
  <PresentationFormat>On-screen Show (4:3)</PresentationFormat>
  <Paragraphs>147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Arial-BoldMT</vt:lpstr>
      <vt:lpstr>Arial-ItalicMT</vt:lpstr>
      <vt:lpstr>ArialMT</vt:lpstr>
      <vt:lpstr>Calibri</vt:lpstr>
      <vt:lpstr>Helvetica Neue</vt:lpstr>
      <vt:lpstr>Roboto</vt:lpstr>
      <vt:lpstr>Roboto Medium</vt:lpstr>
      <vt:lpstr>Segoe UI</vt:lpstr>
      <vt:lpstr>Office Theme</vt:lpstr>
      <vt:lpstr>PowerPoint Presentation</vt:lpstr>
      <vt:lpstr>Guiding Questions</vt:lpstr>
      <vt:lpstr>Introduction – Be Inclusive</vt:lpstr>
      <vt:lpstr>Task 1</vt:lpstr>
      <vt:lpstr>Task 1</vt:lpstr>
      <vt:lpstr>Task 1</vt:lpstr>
      <vt:lpstr>Task 2</vt:lpstr>
      <vt:lpstr>Task 2</vt:lpstr>
      <vt:lpstr>Task 2</vt:lpstr>
      <vt:lpstr>Share</vt:lpstr>
      <vt:lpstr>Career Connections</vt:lpstr>
      <vt:lpstr>Optional Video: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Tammy Pankey</cp:lastModifiedBy>
  <cp:revision>9</cp:revision>
  <dcterms:created xsi:type="dcterms:W3CDTF">2020-04-21T20:33:01Z</dcterms:created>
  <dcterms:modified xsi:type="dcterms:W3CDTF">2021-07-15T11:39:59Z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0x0101002E981D47E9229C45BD0F6073112327E8</vt:lpwstr>
  </property>
</Properties>
</file>